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6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ECEA"/>
    <a:srgbClr val="FF3DC5"/>
    <a:srgbClr val="4DECEA"/>
    <a:srgbClr val="FF3AC5"/>
    <a:srgbClr val="FFAC31"/>
    <a:srgbClr val="F3C53C"/>
    <a:srgbClr val="70C0C8"/>
    <a:srgbClr val="F8BF3C"/>
    <a:srgbClr val="E95939"/>
    <a:srgbClr val="4DA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134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D9BA-7535-4E3D-98A4-66195A81FCAC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A0201-EF2C-4A72-AD89-DAB2E3A2DB5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7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394-5E4F-CEFD-BCCD-FDAA6184C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30348-1D92-6898-56A9-25EFE9EB5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4E11-62EF-6BCA-B99E-CBC56DC2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DCA0D-8DD8-CA6C-FB90-EF2C7C9F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A1E3D-5490-9FAB-984C-5A652CC2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1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14B6-CC1D-C4A9-CB87-6A460719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6379C-88E0-A5DB-98BC-FF6FD23B7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4C3A8-0908-86D8-9561-C1B6D423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8A759-0017-6B3C-A145-4FFA01B2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269F-574F-BBB0-33F5-DFB728D4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9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6B327-96A4-F0D6-F4F8-132152F36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7EF3A-36BB-2F17-C4EF-7CD0FD5BF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23B1A-9B4B-5603-B989-60586492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0DA8E-8A39-58D3-1BFB-CA52F490B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18D8-F86B-26CA-3736-CD1E9FFF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4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FAAB-F8BC-D4FF-4004-D6C51C57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29EA-DA73-1165-C6E7-E9625CF7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61E4-9344-8B5D-077D-5814525A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98934-6346-D172-9B4C-3A7F4FC7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48270-810B-9473-37C4-0BF2615C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4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63BF-D0D8-4EA2-2128-7F4BEBEC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7051F-EE0D-48BD-CC24-E2BC71E6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9B52-C2DD-4B22-170F-DD746E1C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7DA85-E573-BED9-6F06-B0D4CC7D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A2902-D677-FB6A-F235-46F22DD3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5CC3-60DA-6C87-74DE-D003C1FB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4B50-C9E8-FE3A-2B34-B48EEAC0C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C492F-33C2-FF33-EB35-A8E0616AE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6AC2-72AB-4997-6974-5E49CD52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331BD-5C1F-6B24-D1C7-75CAEDE2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7072C-E685-A7B3-D874-597D52D7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58CF-3C7A-2331-A542-94216F50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C7406-DE8D-4EF7-12E0-345E7CDF1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6A4CE-D9C4-1245-9DA4-D91A3C1E9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D8C4-B9EC-24A2-A28D-5EBE12260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05E7F-61F8-03E6-0F74-C7876966C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D9B05-912E-36C9-F4B2-CF918BCB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A6233-BFA5-BD06-39EB-52D06686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7CA2A-2EC9-2E53-E832-90ACE24D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321B-6D4F-6A2E-20D7-BE25CB9A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FE82E-AAEC-150D-DF11-A6BD6B8C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DA8B-50A8-539E-9D68-77CC5E3C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AC5EB-2E4E-6AF0-1BB2-C615BC72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2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36F96-D50A-7948-A77A-01F33512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EBBBB-37D8-BFE5-387F-3D4F0613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FAEA0-014C-260C-F72E-D3AA6925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4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0AD8-65DF-ABBD-984E-6A24C213B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FAED-D890-D227-4676-FFB12F915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36CF5-B599-CBDD-64F9-51604F4AB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B7418-4F4F-DF25-F7CA-100598E5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D9FDB-6A06-00D1-9447-8F54570F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A3F96-9D5A-DEE8-DD08-FFA766A0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CA3-42A0-A94E-83AB-FE2B6411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FDF24-CCF5-923D-E636-90D324F70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0925F-5747-8EC5-2B0A-6EA09EED9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CFD7D-61CF-122F-D36E-7916365F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2270-FAED-F711-6393-24580E8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1FB6F-2BB1-1257-C29F-C8F71A83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91A4FC-67FE-09F9-F064-C2EFDB34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F1BB5-1871-3AF3-6EE7-B8C468A5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AB5B3-C78B-920B-2E9C-83C893620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8E377-B07E-4D71-BD8B-3BEE961BF6C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5B0EF-4FDC-E46C-253D-19D1C5AD8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296AD-851E-92FD-44F3-A1F49AF7B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0AAF-9EB9-4ABD-82D0-C3493029B84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2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8A8D3D0-04E7-8C38-F265-26A6022C192D}"/>
              </a:ext>
            </a:extLst>
          </p:cNvPr>
          <p:cNvGrpSpPr/>
          <p:nvPr/>
        </p:nvGrpSpPr>
        <p:grpSpPr>
          <a:xfrm rot="19572361">
            <a:off x="2181082" y="392187"/>
            <a:ext cx="7471390" cy="5138422"/>
            <a:chOff x="6237839" y="2711229"/>
            <a:chExt cx="5683915" cy="3434749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87E32EC-E85F-F778-9517-7A587E586A3F}"/>
                </a:ext>
              </a:extLst>
            </p:cNvPr>
            <p:cNvSpPr/>
            <p:nvPr/>
          </p:nvSpPr>
          <p:spPr>
            <a:xfrm rot="11201531">
              <a:off x="6237839" y="2775159"/>
              <a:ext cx="5516256" cy="3370819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415690-9F03-B488-6A89-AF2696DB1677}"/>
                </a:ext>
              </a:extLst>
            </p:cNvPr>
            <p:cNvSpPr/>
            <p:nvPr/>
          </p:nvSpPr>
          <p:spPr>
            <a:xfrm rot="11319898">
              <a:off x="6405497" y="2711229"/>
              <a:ext cx="5516257" cy="337082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CD1757-2694-3697-9425-0E96EAAED7C8}"/>
              </a:ext>
            </a:extLst>
          </p:cNvPr>
          <p:cNvGrpSpPr/>
          <p:nvPr/>
        </p:nvGrpSpPr>
        <p:grpSpPr>
          <a:xfrm>
            <a:off x="2641376" y="2871917"/>
            <a:ext cx="6963937" cy="863191"/>
            <a:chOff x="2030183" y="1235476"/>
            <a:chExt cx="6963937" cy="8631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366A0D-8160-6D44-EFBB-829EDBED5CDF}"/>
                </a:ext>
              </a:extLst>
            </p:cNvPr>
            <p:cNvSpPr txBox="1"/>
            <p:nvPr/>
          </p:nvSpPr>
          <p:spPr>
            <a:xfrm rot="161966">
              <a:off x="2132562" y="1235476"/>
              <a:ext cx="68615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LEVEL DESIGN DOCUMENT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8642B5-4E44-A825-E4CA-ECE0A76219E6}"/>
                </a:ext>
              </a:extLst>
            </p:cNvPr>
            <p:cNvSpPr txBox="1"/>
            <p:nvPr/>
          </p:nvSpPr>
          <p:spPr>
            <a:xfrm rot="161966">
              <a:off x="2030183" y="1267670"/>
              <a:ext cx="68615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LEVEL DESIGN DOCUMENT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33CFA0-E491-CB1C-1D57-FB49EBFF9D27}"/>
                </a:ext>
              </a:extLst>
            </p:cNvPr>
            <p:cNvSpPr txBox="1"/>
            <p:nvPr/>
          </p:nvSpPr>
          <p:spPr>
            <a:xfrm rot="161966">
              <a:off x="2087088" y="1253599"/>
              <a:ext cx="68615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LEVEL DESIGN DOCUMENT</a:t>
              </a:r>
            </a:p>
          </p:txBody>
        </p:sp>
      </p:grpSp>
      <p:pic>
        <p:nvPicPr>
          <p:cNvPr id="1051" name="Picture 10">
            <a:extLst>
              <a:ext uri="{FF2B5EF4-FFF2-40B4-BE49-F238E27FC236}">
                <a16:creationId xmlns:a16="http://schemas.microsoft.com/office/drawing/2014/main" id="{34814B20-6DD3-64DD-D88A-58323D980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" y="175280"/>
            <a:ext cx="3845354" cy="902757"/>
          </a:xfrm>
          <a:prstGeom prst="rect">
            <a:avLst/>
          </a:prstGeom>
          <a:noFill/>
          <a:effectLst>
            <a:glow rad="533400">
              <a:srgbClr val="FF36C4">
                <a:alpha val="23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1A7B1B12-9B71-F84D-9376-28C7693B6DE4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A179237-D4F0-B813-00B8-39CFE81007FB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192D3FA-8DAE-A3C8-414F-241A0673AF32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</p:spTree>
    <p:extLst>
      <p:ext uri="{BB962C8B-B14F-4D97-AF65-F5344CB8AC3E}">
        <p14:creationId xmlns:p14="http://schemas.microsoft.com/office/powerpoint/2010/main" val="63364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10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76797" y="139045"/>
            <a:ext cx="2549992" cy="864616"/>
            <a:chOff x="-284362" y="424011"/>
            <a:chExt cx="2549992" cy="864616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450989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424011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457630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F3F6A2C8-68FB-4734-A480-DB94A4E4B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" y="1751879"/>
            <a:ext cx="3500140" cy="1968829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AD20E4B5-29F4-44DF-99B0-5672C09A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8" y="4165774"/>
            <a:ext cx="3500140" cy="1968829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BF24DD2-FD4F-4979-8BC3-1E160D80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73" y="2297350"/>
            <a:ext cx="5060828" cy="2846716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sp>
        <p:nvSpPr>
          <p:cNvPr id="36" name="TextBox 122">
            <a:extLst>
              <a:ext uri="{FF2B5EF4-FFF2-40B4-BE49-F238E27FC236}">
                <a16:creationId xmlns:a16="http://schemas.microsoft.com/office/drawing/2014/main" id="{814E042F-6BC2-4B92-A7F1-BC66818DC08B}"/>
              </a:ext>
            </a:extLst>
          </p:cNvPr>
          <p:cNvSpPr txBox="1"/>
          <p:nvPr/>
        </p:nvSpPr>
        <p:spPr>
          <a:xfrm>
            <a:off x="2321487" y="1402311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Blockout</a:t>
            </a:r>
            <a:endParaRPr lang="en-US" sz="1400" dirty="0">
              <a:solidFill>
                <a:sysClr val="windowText" lastClr="000000"/>
              </a:solidFill>
              <a:latin typeface="Wotfard Light" panose="00000400000000000000" pitchFamily="50" charset="0"/>
            </a:endParaRPr>
          </a:p>
        </p:txBody>
      </p:sp>
      <p:sp>
        <p:nvSpPr>
          <p:cNvPr id="37" name="TextBox 122">
            <a:extLst>
              <a:ext uri="{FF2B5EF4-FFF2-40B4-BE49-F238E27FC236}">
                <a16:creationId xmlns:a16="http://schemas.microsoft.com/office/drawing/2014/main" id="{F56DBD67-DEDD-4424-90FE-8984DF2F9443}"/>
              </a:ext>
            </a:extLst>
          </p:cNvPr>
          <p:cNvSpPr txBox="1"/>
          <p:nvPr/>
        </p:nvSpPr>
        <p:spPr>
          <a:xfrm>
            <a:off x="2236605" y="3849305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LA</a:t>
            </a:r>
          </a:p>
        </p:txBody>
      </p:sp>
      <p:sp>
        <p:nvSpPr>
          <p:cNvPr id="38" name="TextBox 122">
            <a:extLst>
              <a:ext uri="{FF2B5EF4-FFF2-40B4-BE49-F238E27FC236}">
                <a16:creationId xmlns:a16="http://schemas.microsoft.com/office/drawing/2014/main" id="{8AB0B304-092B-482F-9B9A-DF1EDBE5683D}"/>
              </a:ext>
            </a:extLst>
          </p:cNvPr>
          <p:cNvSpPr txBox="1"/>
          <p:nvPr/>
        </p:nvSpPr>
        <p:spPr>
          <a:xfrm>
            <a:off x="6939137" y="1954410"/>
            <a:ext cx="2640499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Guide line + Open area contrast</a:t>
            </a:r>
          </a:p>
        </p:txBody>
      </p:sp>
    </p:spTree>
    <p:extLst>
      <p:ext uri="{BB962C8B-B14F-4D97-AF65-F5344CB8AC3E}">
        <p14:creationId xmlns:p14="http://schemas.microsoft.com/office/powerpoint/2010/main" val="10781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11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2EBE9-CEF4-1964-061B-44CF67C391E9}"/>
              </a:ext>
            </a:extLst>
          </p:cNvPr>
          <p:cNvGrpSpPr/>
          <p:nvPr/>
        </p:nvGrpSpPr>
        <p:grpSpPr>
          <a:xfrm>
            <a:off x="266531" y="131774"/>
            <a:ext cx="1535867" cy="876950"/>
            <a:chOff x="1920258" y="250418"/>
            <a:chExt cx="1535867" cy="87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6FBD41-19AD-EE2A-954E-3B9E80CE468B}"/>
                </a:ext>
              </a:extLst>
            </p:cNvPr>
            <p:cNvSpPr txBox="1"/>
            <p:nvPr/>
          </p:nvSpPr>
          <p:spPr>
            <a:xfrm rot="161966">
              <a:off x="2005279" y="250418"/>
              <a:ext cx="14508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Draft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25FBC-62A1-8B8F-B85D-0E7D1A876587}"/>
                </a:ext>
              </a:extLst>
            </p:cNvPr>
            <p:cNvSpPr txBox="1"/>
            <p:nvPr/>
          </p:nvSpPr>
          <p:spPr>
            <a:xfrm rot="161966">
              <a:off x="1920258" y="292965"/>
              <a:ext cx="14508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Draft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DCA3EA-D8D3-EF46-C506-7B3B5F8FE0B1}"/>
                </a:ext>
              </a:extLst>
            </p:cNvPr>
            <p:cNvSpPr txBox="1"/>
            <p:nvPr/>
          </p:nvSpPr>
          <p:spPr>
            <a:xfrm rot="161966">
              <a:off x="1962768" y="296371"/>
              <a:ext cx="14508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Draft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C10408-632F-4B0D-B5C2-2587FF35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31" y="1122542"/>
            <a:ext cx="3383439" cy="484391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635746EF-B765-4E45-B568-8CF2C55A8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71" y="1553467"/>
            <a:ext cx="3199889" cy="4581136"/>
          </a:xfrm>
          <a:prstGeom prst="rect">
            <a:avLst/>
          </a:prstGeom>
        </p:spPr>
      </p:pic>
      <p:sp>
        <p:nvSpPr>
          <p:cNvPr id="60" name="TextBox 122">
            <a:extLst>
              <a:ext uri="{FF2B5EF4-FFF2-40B4-BE49-F238E27FC236}">
                <a16:creationId xmlns:a16="http://schemas.microsoft.com/office/drawing/2014/main" id="{25C0FA72-DB0E-45B5-A628-FBDD91E76F3B}"/>
              </a:ext>
            </a:extLst>
          </p:cNvPr>
          <p:cNvSpPr txBox="1"/>
          <p:nvPr/>
        </p:nvSpPr>
        <p:spPr>
          <a:xfrm>
            <a:off x="2934563" y="1188759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Part 1 Sketch</a:t>
            </a:r>
          </a:p>
        </p:txBody>
      </p:sp>
      <p:sp>
        <p:nvSpPr>
          <p:cNvPr id="61" name="TextBox 122">
            <a:extLst>
              <a:ext uri="{FF2B5EF4-FFF2-40B4-BE49-F238E27FC236}">
                <a16:creationId xmlns:a16="http://schemas.microsoft.com/office/drawing/2014/main" id="{1A1A070B-3F7E-4431-AB99-29C563EE3A6D}"/>
              </a:ext>
            </a:extLst>
          </p:cNvPr>
          <p:cNvSpPr txBox="1"/>
          <p:nvPr/>
        </p:nvSpPr>
        <p:spPr>
          <a:xfrm>
            <a:off x="8312504" y="792565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Part 2 Sketch</a:t>
            </a:r>
          </a:p>
        </p:txBody>
      </p:sp>
    </p:spTree>
    <p:extLst>
      <p:ext uri="{BB962C8B-B14F-4D97-AF65-F5344CB8AC3E}">
        <p14:creationId xmlns:p14="http://schemas.microsoft.com/office/powerpoint/2010/main" val="26718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F258E9-6ED9-1FD3-4255-B1729B8292C5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F70DCF-31BD-2147-B0DA-643EE140A03B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C9E174-E9D0-CE91-A9D6-95DDC316D766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27F6FC6-0B56-5C56-941C-B1BF065A742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23B1B1-8335-E54B-2495-55819596A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26CC17-03D4-F8A9-A1A5-3BDC9A1A23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198EE4-01D5-2D9C-9E1A-984678FAE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8A8D3D0-04E7-8C38-F265-26A6022C192D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87E32EC-E85F-F778-9517-7A587E586A3F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415690-9F03-B488-6A89-AF2696DB1677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68A5F00-35D2-D585-8328-BD5A8221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2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3D79B-E86F-3448-553C-D852E200FD29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9CBDC-080B-EBEF-77FA-76AAF98536C4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9531C-7FA0-6B9D-7FA3-BB6B752E6DB5}"/>
              </a:ext>
            </a:extLst>
          </p:cNvPr>
          <p:cNvGrpSpPr/>
          <p:nvPr/>
        </p:nvGrpSpPr>
        <p:grpSpPr>
          <a:xfrm>
            <a:off x="138454" y="250521"/>
            <a:ext cx="5946722" cy="872270"/>
            <a:chOff x="-282364" y="209145"/>
            <a:chExt cx="5946722" cy="8722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9A801D-7740-9A0C-F59B-C4C050CD3510}"/>
                </a:ext>
              </a:extLst>
            </p:cNvPr>
            <p:cNvSpPr txBox="1"/>
            <p:nvPr/>
          </p:nvSpPr>
          <p:spPr>
            <a:xfrm rot="161966">
              <a:off x="-202954" y="250418"/>
              <a:ext cx="58673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General </a:t>
              </a:r>
              <a:r>
                <a:rPr lang="en-US" sz="4800" dirty="0" err="1">
                  <a:solidFill>
                    <a:srgbClr val="49ECEA"/>
                  </a:solidFill>
                  <a:latin typeface="Wotfard Bold" panose="00000800000000000000" pitchFamily="50" charset="0"/>
                </a:rPr>
                <a:t>Informarion</a:t>
              </a:r>
              <a:endParaRPr lang="en-US" sz="4800" dirty="0">
                <a:solidFill>
                  <a:srgbClr val="49ECEA"/>
                </a:solidFill>
                <a:latin typeface="Wotfard Bold" panose="000008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E17CAD-BA74-ACC6-2AE3-0699F269BC65}"/>
                </a:ext>
              </a:extLst>
            </p:cNvPr>
            <p:cNvSpPr txBox="1"/>
            <p:nvPr/>
          </p:nvSpPr>
          <p:spPr>
            <a:xfrm rot="161966">
              <a:off x="-282364" y="209145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General Information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3A9DAB-83A9-7D08-8117-6CDE79328D10}"/>
                </a:ext>
              </a:extLst>
            </p:cNvPr>
            <p:cNvSpPr txBox="1"/>
            <p:nvPr/>
          </p:nvSpPr>
          <p:spPr>
            <a:xfrm rot="161966">
              <a:off x="-235089" y="227401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General Information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F2E7D0-C7FC-4075-9A4C-CF34D8B46507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2EC61A-1B32-4FCE-84E6-DC56D9ACFB68}"/>
              </a:ext>
            </a:extLst>
          </p:cNvPr>
          <p:cNvSpPr/>
          <p:nvPr/>
        </p:nvSpPr>
        <p:spPr>
          <a:xfrm>
            <a:off x="499408" y="2392797"/>
            <a:ext cx="4413728" cy="2072406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gradFill flip="none" rotWithShape="1">
              <a:gsLst>
                <a:gs pos="51400">
                  <a:schemeClr val="bg1"/>
                </a:gs>
                <a:gs pos="0">
                  <a:srgbClr val="FF36C4"/>
                </a:gs>
                <a:gs pos="100000">
                  <a:srgbClr val="49ECEA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Wotfard Light" panose="00000400000000000000" pitchFamily="50" charset="0"/>
              </a:rPr>
              <a:t>GENERAL INFORMATIONS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Wotfard Light" panose="00000400000000000000" pitchFamily="50" charset="0"/>
              </a:rPr>
              <a:t>-Early game mission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Wotfard Light" panose="00000400000000000000" pitchFamily="50" charset="0"/>
              </a:rPr>
              <a:t>-Show all core mechanics and movements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Wotfard Light" panose="00000400000000000000" pitchFamily="50" charset="0"/>
              </a:rPr>
              <a:t>-2 fight room + boss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D6BBFAE-7A9D-443A-A11C-1374512572B5}"/>
              </a:ext>
            </a:extLst>
          </p:cNvPr>
          <p:cNvSpPr/>
          <p:nvPr/>
        </p:nvSpPr>
        <p:spPr>
          <a:xfrm>
            <a:off x="5285100" y="3141854"/>
            <a:ext cx="1091586" cy="1091586"/>
          </a:xfrm>
          <a:prstGeom prst="ellipse">
            <a:avLst/>
          </a:prstGeom>
          <a:solidFill>
            <a:srgbClr val="FFE1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400" dirty="0">
                <a:solidFill>
                  <a:srgbClr val="A10374"/>
                </a:solidFill>
              </a:rPr>
              <a:t>2D</a:t>
            </a:r>
            <a:br>
              <a:rPr lang="fr-FR" sz="1400" dirty="0">
                <a:solidFill>
                  <a:srgbClr val="A10374"/>
                </a:solidFill>
              </a:rPr>
            </a:br>
            <a:r>
              <a:rPr lang="fr-FR" sz="1400" dirty="0">
                <a:solidFill>
                  <a:srgbClr val="A10374"/>
                </a:solidFill>
              </a:rPr>
              <a:t>STREET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4EA0C3D-4983-4DAB-8126-69442F6057E2}"/>
              </a:ext>
            </a:extLst>
          </p:cNvPr>
          <p:cNvSpPr/>
          <p:nvPr/>
        </p:nvSpPr>
        <p:spPr>
          <a:xfrm>
            <a:off x="7075407" y="2150622"/>
            <a:ext cx="1945559" cy="1945559"/>
          </a:xfrm>
          <a:prstGeom prst="ellipse">
            <a:avLst/>
          </a:prstGeom>
          <a:solidFill>
            <a:srgbClr val="FFC9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A10374"/>
                </a:solidFill>
              </a:rPr>
              <a:t>RESTAURANT</a:t>
            </a:r>
          </a:p>
          <a:p>
            <a:pPr algn="ctr"/>
            <a:r>
              <a:rPr lang="fr-FR" sz="1600" dirty="0">
                <a:solidFill>
                  <a:srgbClr val="A10374"/>
                </a:solidFill>
              </a:rPr>
              <a:t>AREA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541AC3D-968E-4DEA-B9B9-0A02970F586A}"/>
              </a:ext>
            </a:extLst>
          </p:cNvPr>
          <p:cNvSpPr/>
          <p:nvPr/>
        </p:nvSpPr>
        <p:spPr>
          <a:xfrm>
            <a:off x="9567886" y="1728021"/>
            <a:ext cx="1835515" cy="1835515"/>
          </a:xfrm>
          <a:prstGeom prst="ellipse">
            <a:avLst/>
          </a:prstGeom>
          <a:solidFill>
            <a:srgbClr val="FFC9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A10374"/>
                </a:solidFill>
              </a:rPr>
              <a:t>SHOP</a:t>
            </a:r>
          </a:p>
          <a:p>
            <a:pPr algn="ctr"/>
            <a:r>
              <a:rPr lang="fr-FR" dirty="0">
                <a:solidFill>
                  <a:srgbClr val="A10374"/>
                </a:solidFill>
              </a:rPr>
              <a:t>AREA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F7FB5E0-2792-4AE6-914C-A2D16C32597F}"/>
              </a:ext>
            </a:extLst>
          </p:cNvPr>
          <p:cNvSpPr/>
          <p:nvPr/>
        </p:nvSpPr>
        <p:spPr>
          <a:xfrm>
            <a:off x="9984633" y="4592399"/>
            <a:ext cx="1011474" cy="1011474"/>
          </a:xfrm>
          <a:prstGeom prst="ellipse">
            <a:avLst/>
          </a:prstGeom>
          <a:solidFill>
            <a:srgbClr val="FF9B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A10374"/>
                </a:solidFill>
              </a:rPr>
              <a:t>BOSS</a:t>
            </a:r>
          </a:p>
          <a:p>
            <a:pPr algn="ctr"/>
            <a:r>
              <a:rPr lang="fr-FR" sz="1400" dirty="0">
                <a:solidFill>
                  <a:srgbClr val="A10374"/>
                </a:solidFill>
              </a:rPr>
              <a:t>ROOM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281036A-6F0B-406A-B5F3-E03A8BBAE474}"/>
              </a:ext>
            </a:extLst>
          </p:cNvPr>
          <p:cNvCxnSpPr>
            <a:cxnSpLocks/>
          </p:cNvCxnSpPr>
          <p:nvPr/>
        </p:nvCxnSpPr>
        <p:spPr>
          <a:xfrm flipV="1">
            <a:off x="6376686" y="3346450"/>
            <a:ext cx="698721" cy="217087"/>
          </a:xfrm>
          <a:prstGeom prst="straightConnector1">
            <a:avLst/>
          </a:prstGeom>
          <a:ln w="38100">
            <a:solidFill>
              <a:srgbClr val="FB0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B616F98-1F47-4410-AA8C-BEBDE32D5091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020966" y="2645779"/>
            <a:ext cx="546920" cy="160922"/>
          </a:xfrm>
          <a:prstGeom prst="straightConnector1">
            <a:avLst/>
          </a:prstGeom>
          <a:ln w="38100">
            <a:solidFill>
              <a:srgbClr val="FB0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3E0982C-BEAA-4948-A150-DE9A7B40D763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10485644" y="3563536"/>
            <a:ext cx="4726" cy="1028863"/>
          </a:xfrm>
          <a:prstGeom prst="straightConnector1">
            <a:avLst/>
          </a:prstGeom>
          <a:ln w="38100">
            <a:solidFill>
              <a:srgbClr val="FB0E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865DA6-8448-4FAE-A43F-13C25BD5234C}"/>
              </a:ext>
            </a:extLst>
          </p:cNvPr>
          <p:cNvCxnSpPr>
            <a:cxnSpLocks/>
            <a:stCxn id="8" idx="5"/>
            <a:endCxn id="44" idx="2"/>
          </p:cNvCxnSpPr>
          <p:nvPr/>
        </p:nvCxnSpPr>
        <p:spPr>
          <a:xfrm>
            <a:off x="6216827" y="4073581"/>
            <a:ext cx="3767806" cy="1024555"/>
          </a:xfrm>
          <a:prstGeom prst="straightConnector1">
            <a:avLst/>
          </a:prstGeom>
          <a:ln w="38100">
            <a:solidFill>
              <a:srgbClr val="A1037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81ACAA2-303E-464C-8754-A9BFEF32B245}"/>
              </a:ext>
            </a:extLst>
          </p:cNvPr>
          <p:cNvCxnSpPr>
            <a:cxnSpLocks/>
            <a:stCxn id="38" idx="5"/>
            <a:endCxn id="44" idx="1"/>
          </p:cNvCxnSpPr>
          <p:nvPr/>
        </p:nvCxnSpPr>
        <p:spPr>
          <a:xfrm>
            <a:off x="8736045" y="3811260"/>
            <a:ext cx="1396715" cy="929266"/>
          </a:xfrm>
          <a:prstGeom prst="straightConnector1">
            <a:avLst/>
          </a:prstGeom>
          <a:ln w="38100">
            <a:solidFill>
              <a:srgbClr val="A1037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0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F258E9-6ED9-1FD3-4255-B1729B8292C5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F70DCF-31BD-2147-B0DA-643EE140A03B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C9E174-E9D0-CE91-A9D6-95DDC316D766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27F6FC6-0B56-5C56-941C-B1BF065A742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23B1B1-8335-E54B-2495-55819596A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26CC17-03D4-F8A9-A1A5-3BDC9A1A23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198EE4-01D5-2D9C-9E1A-984678FAE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8A8D3D0-04E7-8C38-F265-26A6022C192D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87E32EC-E85F-F778-9517-7A587E586A3F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415690-9F03-B488-6A89-AF2696DB1677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68A5F00-35D2-D585-8328-BD5A8221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3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3D79B-E86F-3448-553C-D852E200FD29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9CBDC-080B-EBEF-77FA-76AAF98536C4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69531C-7FA0-6B9D-7FA3-BB6B752E6DB5}"/>
              </a:ext>
            </a:extLst>
          </p:cNvPr>
          <p:cNvGrpSpPr/>
          <p:nvPr/>
        </p:nvGrpSpPr>
        <p:grpSpPr>
          <a:xfrm>
            <a:off x="156538" y="265965"/>
            <a:ext cx="3244476" cy="872270"/>
            <a:chOff x="1065955" y="209145"/>
            <a:chExt cx="3244476" cy="8722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9A801D-7740-9A0C-F59B-C4C050CD3510}"/>
                </a:ext>
              </a:extLst>
            </p:cNvPr>
            <p:cNvSpPr txBox="1"/>
            <p:nvPr/>
          </p:nvSpPr>
          <p:spPr>
            <a:xfrm rot="161966">
              <a:off x="1150976" y="250418"/>
              <a:ext cx="31594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>
                  <a:solidFill>
                    <a:srgbClr val="49ECEA"/>
                  </a:solidFill>
                  <a:latin typeface="Wotfard Bold" panose="00000800000000000000" pitchFamily="50" charset="0"/>
                </a:rPr>
                <a:t>Moodboard</a:t>
              </a:r>
              <a:endParaRPr lang="en-US" sz="4800" dirty="0">
                <a:solidFill>
                  <a:srgbClr val="49ECEA"/>
                </a:solidFill>
                <a:latin typeface="Wotfard Bold" panose="00000800000000000000" pitchFamily="50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E17CAD-BA74-ACC6-2AE3-0699F269BC65}"/>
                </a:ext>
              </a:extLst>
            </p:cNvPr>
            <p:cNvSpPr txBox="1"/>
            <p:nvPr/>
          </p:nvSpPr>
          <p:spPr>
            <a:xfrm rot="161966">
              <a:off x="1065955" y="209145"/>
              <a:ext cx="31594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>
                  <a:solidFill>
                    <a:srgbClr val="FF36C4"/>
                  </a:solidFill>
                  <a:latin typeface="Wotfard Bold" panose="00000800000000000000" pitchFamily="50" charset="0"/>
                </a:rPr>
                <a:t>Moodboard</a:t>
              </a:r>
              <a:endParaRPr lang="en-US" sz="4800" dirty="0">
                <a:solidFill>
                  <a:srgbClr val="FF36C4"/>
                </a:solidFill>
                <a:latin typeface="Wotfard Bold" panose="000008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3A9DAB-83A9-7D08-8117-6CDE79328D10}"/>
                </a:ext>
              </a:extLst>
            </p:cNvPr>
            <p:cNvSpPr txBox="1"/>
            <p:nvPr/>
          </p:nvSpPr>
          <p:spPr>
            <a:xfrm rot="161966">
              <a:off x="1113230" y="227401"/>
              <a:ext cx="31594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err="1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Moodboard</a:t>
              </a:r>
              <a:endParaRPr lang="en-US" sz="4800" dirty="0">
                <a:solidFill>
                  <a:sysClr val="windowText" lastClr="000000"/>
                </a:solidFill>
                <a:latin typeface="Wotfard Bold" panose="00000800000000000000" pitchFamily="50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F2E7D0-C7FC-4075-9A4C-CF34D8B46507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2EC61A-1B32-4FCE-84E6-DC56D9ACFB68}"/>
              </a:ext>
            </a:extLst>
          </p:cNvPr>
          <p:cNvSpPr/>
          <p:nvPr/>
        </p:nvSpPr>
        <p:spPr>
          <a:xfrm>
            <a:off x="511783" y="1663499"/>
            <a:ext cx="3564592" cy="1598378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gradFill flip="none" rotWithShape="1">
              <a:gsLst>
                <a:gs pos="51400">
                  <a:schemeClr val="bg1"/>
                </a:gs>
                <a:gs pos="0">
                  <a:srgbClr val="FF36C4"/>
                </a:gs>
                <a:gs pos="100000">
                  <a:srgbClr val="49ECEA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From a cozy and narrow place to an open and less intimate space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Wotfard Light" panose="00000400000000000000" pitchFamily="50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Warm color to cold color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865068-260F-4182-AE8E-3A7EE73F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23" y="315415"/>
            <a:ext cx="6961569" cy="5793674"/>
          </a:xfrm>
          <a:prstGeom prst="rect">
            <a:avLst/>
          </a:prstGeom>
          <a:ln w="57150">
            <a:gradFill>
              <a:gsLst>
                <a:gs pos="0">
                  <a:srgbClr val="FF39C5"/>
                </a:gs>
                <a:gs pos="100000">
                  <a:srgbClr val="4CECEA"/>
                </a:gs>
              </a:gsLst>
              <a:lin ang="0" scaled="0"/>
            </a:gra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A38CB3-4D18-4AE8-9E92-377BAAE6816D}"/>
              </a:ext>
            </a:extLst>
          </p:cNvPr>
          <p:cNvSpPr/>
          <p:nvPr/>
        </p:nvSpPr>
        <p:spPr>
          <a:xfrm>
            <a:off x="539191" y="3991174"/>
            <a:ext cx="3564592" cy="1238082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gradFill flip="none" rotWithShape="1">
              <a:gsLst>
                <a:gs pos="51400">
                  <a:schemeClr val="bg1"/>
                </a:gs>
                <a:gs pos="0">
                  <a:srgbClr val="FF36C4"/>
                </a:gs>
                <a:gs pos="100000">
                  <a:srgbClr val="49ECEA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Inspiration from Provence, little town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Small terrace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Restaurant, small shops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latin typeface="Wotfard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3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2A67348-C679-E2A1-2710-C94615AB313B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66FCA2-7EB7-52F8-CE90-0B8F8C3CDDCD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DC702-BB2E-A5CE-7C8F-C83D77BC57E8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03282E-397A-ECA8-5B6A-0CCCA3B279AD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D92AB50-62D2-4B3F-4612-AD91C74FF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3189A9-890B-F847-0A0A-5EDA286D1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8A9112-E72A-A108-9884-9DE9C85E6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4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BB53D4-609A-2CB8-656C-6F967183C538}"/>
              </a:ext>
            </a:extLst>
          </p:cNvPr>
          <p:cNvGrpSpPr/>
          <p:nvPr/>
        </p:nvGrpSpPr>
        <p:grpSpPr>
          <a:xfrm>
            <a:off x="266860" y="139045"/>
            <a:ext cx="2541624" cy="858716"/>
            <a:chOff x="-230158" y="936951"/>
            <a:chExt cx="2541624" cy="85871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5998B7-5A62-3F40-AB9C-FF01E0FC4344}"/>
                </a:ext>
              </a:extLst>
            </p:cNvPr>
            <p:cNvSpPr txBox="1"/>
            <p:nvPr/>
          </p:nvSpPr>
          <p:spPr>
            <a:xfrm rot="161966">
              <a:off x="-138720" y="956868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LEVEL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F8AF8B-7B00-BDF0-25C0-9DE8D35452FF}"/>
                </a:ext>
              </a:extLst>
            </p:cNvPr>
            <p:cNvSpPr txBox="1"/>
            <p:nvPr/>
          </p:nvSpPr>
          <p:spPr>
            <a:xfrm rot="161966">
              <a:off x="-230158" y="936951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LEVEL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BE7719-0063-9E60-3392-B43F4C6BCEA2}"/>
                </a:ext>
              </a:extLst>
            </p:cNvPr>
            <p:cNvSpPr txBox="1"/>
            <p:nvPr/>
          </p:nvSpPr>
          <p:spPr>
            <a:xfrm rot="161966">
              <a:off x="-187390" y="964670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LEVEL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2269EF-F58A-2609-A08B-8D24CA91A38D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1F7B37A-B9C0-4B9C-8C16-AE088C6E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3112" r="23604"/>
          <a:stretch/>
        </p:blipFill>
        <p:spPr>
          <a:xfrm>
            <a:off x="5169620" y="1974755"/>
            <a:ext cx="2891672" cy="3411575"/>
          </a:xfrm>
          <a:prstGeom prst="rect">
            <a:avLst/>
          </a:prstGeom>
          <a:ln w="69850">
            <a:gradFill>
              <a:gsLst>
                <a:gs pos="100000">
                  <a:srgbClr val="4AECEA"/>
                </a:gs>
                <a:gs pos="0">
                  <a:srgbClr val="FF38C5"/>
                </a:gs>
              </a:gsLst>
              <a:lin ang="0" scaled="0"/>
            </a:gra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C4DBC13-AE30-414D-A15C-ECB06490E25A}"/>
              </a:ext>
            </a:extLst>
          </p:cNvPr>
          <p:cNvSpPr/>
          <p:nvPr/>
        </p:nvSpPr>
        <p:spPr>
          <a:xfrm>
            <a:off x="5294463" y="1596136"/>
            <a:ext cx="2475683" cy="261610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he Bold Font" pitchFamily="2" charset="0"/>
                <a:ea typeface="Arbata Compact" pitchFamily="2" charset="-128"/>
                <a:cs typeface="Arbata Compact" pitchFamily="2" charset="-128"/>
              </a:rPr>
              <a:t>Part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12D0B81-37F9-436E-9EC5-2D9F707A1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8" t="5111" r="16244" b="1515"/>
          <a:stretch/>
        </p:blipFill>
        <p:spPr>
          <a:xfrm>
            <a:off x="8975065" y="1450890"/>
            <a:ext cx="2231802" cy="4388266"/>
          </a:xfrm>
          <a:prstGeom prst="rect">
            <a:avLst/>
          </a:prstGeom>
          <a:ln w="63500">
            <a:gradFill>
              <a:gsLst>
                <a:gs pos="0">
                  <a:srgbClr val="FF3AC5"/>
                </a:gs>
                <a:gs pos="100000">
                  <a:srgbClr val="4EECEA"/>
                </a:gs>
              </a:gsLst>
              <a:lin ang="0" scaled="0"/>
            </a:gra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DC8021-0634-4F6A-8C50-4E04F56EA1C6}"/>
              </a:ext>
            </a:extLst>
          </p:cNvPr>
          <p:cNvSpPr/>
          <p:nvPr/>
        </p:nvSpPr>
        <p:spPr>
          <a:xfrm>
            <a:off x="8853124" y="1056144"/>
            <a:ext cx="2475683" cy="261610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he Bold Font" pitchFamily="2" charset="0"/>
                <a:ea typeface="Arbata Compact" pitchFamily="2" charset="-128"/>
                <a:cs typeface="Arbata Compact" pitchFamily="2" charset="-128"/>
              </a:rPr>
              <a:t>Part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1CDD2C-3191-45F1-BC09-5B9BC190DD52}"/>
              </a:ext>
            </a:extLst>
          </p:cNvPr>
          <p:cNvSpPr/>
          <p:nvPr/>
        </p:nvSpPr>
        <p:spPr>
          <a:xfrm>
            <a:off x="869656" y="2464249"/>
            <a:ext cx="3564592" cy="1926964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gradFill flip="none" rotWithShape="1">
              <a:gsLst>
                <a:gs pos="51400">
                  <a:schemeClr val="bg1"/>
                </a:gs>
                <a:gs pos="0">
                  <a:srgbClr val="FF36C4"/>
                </a:gs>
                <a:gs pos="100000">
                  <a:srgbClr val="49ECEA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Level elements: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 - 2D Wall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- </a:t>
            </a:r>
            <a:r>
              <a:rPr lang="en-US" sz="1400" dirty="0" err="1">
                <a:solidFill>
                  <a:schemeClr val="tx1"/>
                </a:solidFill>
                <a:latin typeface="Wotfard Light" panose="00000400000000000000" pitchFamily="50" charset="0"/>
              </a:rPr>
              <a:t>Pushable</a:t>
            </a: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 block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- Fight room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Wotfard Light" panose="00000400000000000000" pitchFamily="50" charset="0"/>
              </a:rPr>
              <a:t>- Collectable</a:t>
            </a:r>
          </a:p>
        </p:txBody>
      </p:sp>
    </p:spTree>
    <p:extLst>
      <p:ext uri="{BB962C8B-B14F-4D97-AF65-F5344CB8AC3E}">
        <p14:creationId xmlns:p14="http://schemas.microsoft.com/office/powerpoint/2010/main" val="257201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5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36456" y="183079"/>
            <a:ext cx="2549992" cy="837638"/>
            <a:chOff x="-284362" y="141703"/>
            <a:chExt cx="2549992" cy="837638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14170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14834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148344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E99DB43C-DDDE-4F3E-B611-5064BCBC5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1515" r="21543"/>
          <a:stretch/>
        </p:blipFill>
        <p:spPr>
          <a:xfrm>
            <a:off x="6309373" y="51941"/>
            <a:ext cx="5819552" cy="6754118"/>
          </a:xfrm>
          <a:prstGeom prst="rect">
            <a:avLst/>
          </a:prstGeom>
          <a:ln w="63500">
            <a:gradFill>
              <a:gsLst>
                <a:gs pos="0">
                  <a:srgbClr val="FF39C5"/>
                </a:gs>
                <a:gs pos="100000">
                  <a:srgbClr val="4CECEA"/>
                </a:gs>
              </a:gsLst>
              <a:lin ang="0" scaled="0"/>
            </a:gradFill>
          </a:ln>
        </p:spPr>
      </p:pic>
      <p:sp>
        <p:nvSpPr>
          <p:cNvPr id="30" name="TextBox 122">
            <a:extLst>
              <a:ext uri="{FF2B5EF4-FFF2-40B4-BE49-F238E27FC236}">
                <a16:creationId xmlns:a16="http://schemas.microsoft.com/office/drawing/2014/main" id="{B2CC02DA-AEF9-4A6B-BE1C-E1285134645C}"/>
              </a:ext>
            </a:extLst>
          </p:cNvPr>
          <p:cNvSpPr txBox="1"/>
          <p:nvPr/>
        </p:nvSpPr>
        <p:spPr>
          <a:xfrm>
            <a:off x="1529838" y="1849907"/>
            <a:ext cx="1542915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5D Power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2300C3B-F08C-48A4-996D-D1586B04B301}"/>
              </a:ext>
            </a:extLst>
          </p:cNvPr>
          <p:cNvCxnSpPr>
            <a:cxnSpLocks/>
          </p:cNvCxnSpPr>
          <p:nvPr/>
        </p:nvCxnSpPr>
        <p:spPr>
          <a:xfrm>
            <a:off x="4371531" y="1791360"/>
            <a:ext cx="0" cy="3997136"/>
          </a:xfrm>
          <a:prstGeom prst="line">
            <a:avLst/>
          </a:prstGeom>
          <a:ln w="63500">
            <a:gradFill>
              <a:gsLst>
                <a:gs pos="0">
                  <a:srgbClr val="FF3BC5"/>
                </a:gs>
                <a:gs pos="100000">
                  <a:srgbClr val="4FECE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1FE7A-F818-40E2-B9B2-1DACB77053E3}"/>
              </a:ext>
            </a:extLst>
          </p:cNvPr>
          <p:cNvSpPr/>
          <p:nvPr/>
        </p:nvSpPr>
        <p:spPr>
          <a:xfrm rot="2700000">
            <a:off x="3635210" y="1827154"/>
            <a:ext cx="327660" cy="327660"/>
          </a:xfrm>
          <a:prstGeom prst="rect">
            <a:avLst/>
          </a:prstGeom>
          <a:solidFill>
            <a:srgbClr val="45B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122">
            <a:extLst>
              <a:ext uri="{FF2B5EF4-FFF2-40B4-BE49-F238E27FC236}">
                <a16:creationId xmlns:a16="http://schemas.microsoft.com/office/drawing/2014/main" id="{92E90997-749C-4D49-A5EF-F5EE0F5F2142}"/>
              </a:ext>
            </a:extLst>
          </p:cNvPr>
          <p:cNvSpPr txBox="1"/>
          <p:nvPr/>
        </p:nvSpPr>
        <p:spPr>
          <a:xfrm>
            <a:off x="1529838" y="2351148"/>
            <a:ext cx="1542915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2D Wall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2A0488E-236D-4419-B7C4-8CC58FB65DB1}"/>
              </a:ext>
            </a:extLst>
          </p:cNvPr>
          <p:cNvCxnSpPr>
            <a:cxnSpLocks/>
          </p:cNvCxnSpPr>
          <p:nvPr/>
        </p:nvCxnSpPr>
        <p:spPr>
          <a:xfrm>
            <a:off x="3567349" y="2505036"/>
            <a:ext cx="402252" cy="0"/>
          </a:xfrm>
          <a:prstGeom prst="line">
            <a:avLst/>
          </a:prstGeom>
          <a:ln w="38100">
            <a:solidFill>
              <a:srgbClr val="606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22">
            <a:extLst>
              <a:ext uri="{FF2B5EF4-FFF2-40B4-BE49-F238E27FC236}">
                <a16:creationId xmlns:a16="http://schemas.microsoft.com/office/drawing/2014/main" id="{FE57E23C-A62F-4039-9912-9D8EEA8A5687}"/>
              </a:ext>
            </a:extLst>
          </p:cNvPr>
          <p:cNvSpPr txBox="1"/>
          <p:nvPr/>
        </p:nvSpPr>
        <p:spPr>
          <a:xfrm>
            <a:off x="1529838" y="2874635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Push Block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BCDFB3-CC0E-4CD3-80F5-4DC8A0584605}"/>
              </a:ext>
            </a:extLst>
          </p:cNvPr>
          <p:cNvSpPr/>
          <p:nvPr/>
        </p:nvSpPr>
        <p:spPr>
          <a:xfrm rot="5400000">
            <a:off x="3657963" y="2867931"/>
            <a:ext cx="221024" cy="327660"/>
          </a:xfrm>
          <a:prstGeom prst="rect">
            <a:avLst/>
          </a:prstGeom>
          <a:solidFill>
            <a:srgbClr val="96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94CDD8"/>
              </a:solidFill>
            </a:endParaRPr>
          </a:p>
        </p:txBody>
      </p:sp>
      <p:sp>
        <p:nvSpPr>
          <p:cNvPr id="40" name="TextBox 122">
            <a:extLst>
              <a:ext uri="{FF2B5EF4-FFF2-40B4-BE49-F238E27FC236}">
                <a16:creationId xmlns:a16="http://schemas.microsoft.com/office/drawing/2014/main" id="{FCBFD084-D434-4379-8B3E-B5E9BFED48D7}"/>
              </a:ext>
            </a:extLst>
          </p:cNvPr>
          <p:cNvSpPr txBox="1"/>
          <p:nvPr/>
        </p:nvSpPr>
        <p:spPr>
          <a:xfrm>
            <a:off x="1529838" y="3299071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Fight room trigger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18C7A8-0CF4-42F0-AC46-D2F1CDE90E20}"/>
              </a:ext>
            </a:extLst>
          </p:cNvPr>
          <p:cNvSpPr/>
          <p:nvPr/>
        </p:nvSpPr>
        <p:spPr>
          <a:xfrm rot="5400000">
            <a:off x="3657666" y="3319148"/>
            <a:ext cx="221024" cy="327660"/>
          </a:xfrm>
          <a:prstGeom prst="rect">
            <a:avLst/>
          </a:prstGeom>
          <a:noFill/>
          <a:ln w="19050">
            <a:solidFill>
              <a:srgbClr val="EA56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94CDD8"/>
              </a:solidFill>
            </a:endParaRPr>
          </a:p>
        </p:txBody>
      </p:sp>
      <p:sp>
        <p:nvSpPr>
          <p:cNvPr id="42" name="TextBox 122">
            <a:extLst>
              <a:ext uri="{FF2B5EF4-FFF2-40B4-BE49-F238E27FC236}">
                <a16:creationId xmlns:a16="http://schemas.microsoft.com/office/drawing/2014/main" id="{3B3CCDB3-2287-4E14-A65C-95756DDB01EF}"/>
              </a:ext>
            </a:extLst>
          </p:cNvPr>
          <p:cNvSpPr txBox="1"/>
          <p:nvPr/>
        </p:nvSpPr>
        <p:spPr>
          <a:xfrm>
            <a:off x="1529837" y="3801532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Fight wall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E158759-802A-4CFC-8BB5-2B5C9982E9EA}"/>
              </a:ext>
            </a:extLst>
          </p:cNvPr>
          <p:cNvCxnSpPr>
            <a:cxnSpLocks/>
          </p:cNvCxnSpPr>
          <p:nvPr/>
        </p:nvCxnSpPr>
        <p:spPr>
          <a:xfrm>
            <a:off x="3555035" y="3950339"/>
            <a:ext cx="402252" cy="0"/>
          </a:xfrm>
          <a:prstGeom prst="line">
            <a:avLst/>
          </a:prstGeom>
          <a:ln w="38100">
            <a:solidFill>
              <a:srgbClr val="E9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22">
            <a:extLst>
              <a:ext uri="{FF2B5EF4-FFF2-40B4-BE49-F238E27FC236}">
                <a16:creationId xmlns:a16="http://schemas.microsoft.com/office/drawing/2014/main" id="{210496E1-2981-4ED8-B96B-645452271D07}"/>
              </a:ext>
            </a:extLst>
          </p:cNvPr>
          <p:cNvSpPr txBox="1"/>
          <p:nvPr/>
        </p:nvSpPr>
        <p:spPr>
          <a:xfrm>
            <a:off x="1528090" y="4229461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Ivy wall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196FAA8E-BCD2-4C2B-9501-41830CA8BCAF}"/>
              </a:ext>
            </a:extLst>
          </p:cNvPr>
          <p:cNvCxnSpPr>
            <a:cxnSpLocks/>
          </p:cNvCxnSpPr>
          <p:nvPr/>
        </p:nvCxnSpPr>
        <p:spPr>
          <a:xfrm>
            <a:off x="3553288" y="4378268"/>
            <a:ext cx="402252" cy="0"/>
          </a:xfrm>
          <a:prstGeom prst="line">
            <a:avLst/>
          </a:prstGeom>
          <a:ln w="38100">
            <a:solidFill>
              <a:srgbClr val="4DA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2">
            <a:extLst>
              <a:ext uri="{FF2B5EF4-FFF2-40B4-BE49-F238E27FC236}">
                <a16:creationId xmlns:a16="http://schemas.microsoft.com/office/drawing/2014/main" id="{B2CE4B62-5CD1-4EA7-B483-AA2CA4951514}"/>
              </a:ext>
            </a:extLst>
          </p:cNvPr>
          <p:cNvSpPr txBox="1"/>
          <p:nvPr/>
        </p:nvSpPr>
        <p:spPr>
          <a:xfrm>
            <a:off x="1528090" y="464932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Exit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1914419-3AC6-4AE2-A72C-664FA50B8DD1}"/>
              </a:ext>
            </a:extLst>
          </p:cNvPr>
          <p:cNvCxnSpPr/>
          <p:nvPr/>
        </p:nvCxnSpPr>
        <p:spPr>
          <a:xfrm>
            <a:off x="3555035" y="4803214"/>
            <a:ext cx="402252" cy="0"/>
          </a:xfrm>
          <a:prstGeom prst="straightConnector1">
            <a:avLst/>
          </a:prstGeom>
          <a:ln w="28575">
            <a:solidFill>
              <a:srgbClr val="F8BF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22">
            <a:extLst>
              <a:ext uri="{FF2B5EF4-FFF2-40B4-BE49-F238E27FC236}">
                <a16:creationId xmlns:a16="http://schemas.microsoft.com/office/drawing/2014/main" id="{C600A305-3E75-4891-802F-61C43E433776}"/>
              </a:ext>
            </a:extLst>
          </p:cNvPr>
          <p:cNvSpPr txBox="1"/>
          <p:nvPr/>
        </p:nvSpPr>
        <p:spPr>
          <a:xfrm>
            <a:off x="1528090" y="506286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Vista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281F2D7-0948-42EE-BD91-9C770D9E3AC5}"/>
              </a:ext>
            </a:extLst>
          </p:cNvPr>
          <p:cNvCxnSpPr/>
          <p:nvPr/>
        </p:nvCxnSpPr>
        <p:spPr>
          <a:xfrm>
            <a:off x="3555035" y="5216754"/>
            <a:ext cx="402252" cy="0"/>
          </a:xfrm>
          <a:prstGeom prst="straightConnector1">
            <a:avLst/>
          </a:prstGeom>
          <a:ln w="28575">
            <a:solidFill>
              <a:srgbClr val="70C0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22">
            <a:extLst>
              <a:ext uri="{FF2B5EF4-FFF2-40B4-BE49-F238E27FC236}">
                <a16:creationId xmlns:a16="http://schemas.microsoft.com/office/drawing/2014/main" id="{933B9614-04D4-4170-8F45-FC5CA6EA17CE}"/>
              </a:ext>
            </a:extLst>
          </p:cNvPr>
          <p:cNvSpPr txBox="1"/>
          <p:nvPr/>
        </p:nvSpPr>
        <p:spPr>
          <a:xfrm>
            <a:off x="1528090" y="549580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Collectable</a:t>
            </a:r>
          </a:p>
        </p:txBody>
      </p:sp>
      <p:sp>
        <p:nvSpPr>
          <p:cNvPr id="54" name="Étoile : 5 branches 53">
            <a:extLst>
              <a:ext uri="{FF2B5EF4-FFF2-40B4-BE49-F238E27FC236}">
                <a16:creationId xmlns:a16="http://schemas.microsoft.com/office/drawing/2014/main" id="{6394AC9A-BB21-44C5-A66B-851A42ED8CC0}"/>
              </a:ext>
            </a:extLst>
          </p:cNvPr>
          <p:cNvSpPr/>
          <p:nvPr/>
        </p:nvSpPr>
        <p:spPr>
          <a:xfrm>
            <a:off x="3577237" y="5472091"/>
            <a:ext cx="316405" cy="316405"/>
          </a:xfrm>
          <a:prstGeom prst="star5">
            <a:avLst/>
          </a:prstGeom>
          <a:solidFill>
            <a:srgbClr val="FFA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28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6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36456" y="183079"/>
            <a:ext cx="2549992" cy="837638"/>
            <a:chOff x="-284362" y="141703"/>
            <a:chExt cx="2549992" cy="837638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14170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14834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148344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60F8DE05-B191-476F-9140-134243E6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0" y="933878"/>
            <a:ext cx="4524183" cy="2544853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F19DFE8-7021-43AE-98F9-D93C45FD8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0" y="3843246"/>
            <a:ext cx="4524183" cy="2544853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F3F9EF5-F09D-42C1-ABCE-B05E08D98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65" y="2293711"/>
            <a:ext cx="4524183" cy="2544853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sp>
        <p:nvSpPr>
          <p:cNvPr id="78" name="TextBox 122">
            <a:extLst>
              <a:ext uri="{FF2B5EF4-FFF2-40B4-BE49-F238E27FC236}">
                <a16:creationId xmlns:a16="http://schemas.microsoft.com/office/drawing/2014/main" id="{96AB2168-18B1-4462-9F5C-D9D007694FA2}"/>
              </a:ext>
            </a:extLst>
          </p:cNvPr>
          <p:cNvSpPr txBox="1"/>
          <p:nvPr/>
        </p:nvSpPr>
        <p:spPr>
          <a:xfrm>
            <a:off x="3966433" y="513703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Blockout</a:t>
            </a:r>
            <a:endParaRPr lang="en-US" sz="1400" dirty="0">
              <a:solidFill>
                <a:sysClr val="windowText" lastClr="000000"/>
              </a:solidFill>
              <a:latin typeface="Wotfard Light" panose="00000400000000000000" pitchFamily="50" charset="0"/>
            </a:endParaRPr>
          </a:p>
        </p:txBody>
      </p:sp>
      <p:sp>
        <p:nvSpPr>
          <p:cNvPr id="79" name="TextBox 122">
            <a:extLst>
              <a:ext uri="{FF2B5EF4-FFF2-40B4-BE49-F238E27FC236}">
                <a16:creationId xmlns:a16="http://schemas.microsoft.com/office/drawing/2014/main" id="{7BEB169E-56DB-4A35-819E-3788B66BEC17}"/>
              </a:ext>
            </a:extLst>
          </p:cNvPr>
          <p:cNvSpPr txBox="1"/>
          <p:nvPr/>
        </p:nvSpPr>
        <p:spPr>
          <a:xfrm>
            <a:off x="4028423" y="3501221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Level Art</a:t>
            </a:r>
          </a:p>
        </p:txBody>
      </p:sp>
      <p:sp>
        <p:nvSpPr>
          <p:cNvPr id="80" name="TextBox 122">
            <a:extLst>
              <a:ext uri="{FF2B5EF4-FFF2-40B4-BE49-F238E27FC236}">
                <a16:creationId xmlns:a16="http://schemas.microsoft.com/office/drawing/2014/main" id="{CA964C9F-5309-4894-B15B-8B80DBBF8238}"/>
              </a:ext>
            </a:extLst>
          </p:cNvPr>
          <p:cNvSpPr txBox="1"/>
          <p:nvPr/>
        </p:nvSpPr>
        <p:spPr>
          <a:xfrm>
            <a:off x="7757174" y="1646452"/>
            <a:ext cx="2776831" cy="52322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Current/Middle/Long term objective</a:t>
            </a:r>
          </a:p>
        </p:txBody>
      </p:sp>
    </p:spTree>
    <p:extLst>
      <p:ext uri="{BB962C8B-B14F-4D97-AF65-F5344CB8AC3E}">
        <p14:creationId xmlns:p14="http://schemas.microsoft.com/office/powerpoint/2010/main" val="171939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7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36456" y="183079"/>
            <a:ext cx="2549992" cy="837638"/>
            <a:chOff x="-284362" y="141703"/>
            <a:chExt cx="2549992" cy="837638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14170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14834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148344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</p:grpSp>
      <p:pic>
        <p:nvPicPr>
          <p:cNvPr id="58" name="Image 57">
            <a:extLst>
              <a:ext uri="{FF2B5EF4-FFF2-40B4-BE49-F238E27FC236}">
                <a16:creationId xmlns:a16="http://schemas.microsoft.com/office/drawing/2014/main" id="{97DA7306-30DC-4BD4-8B02-30AC21EA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6" y="4336817"/>
            <a:ext cx="4274378" cy="2404338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FFE58984-263F-4BE2-932C-B131A91EB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75" y="1470222"/>
            <a:ext cx="4274378" cy="2404338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66616EEC-CC80-4741-A7DC-F4A300F44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275" y="4308275"/>
            <a:ext cx="4274378" cy="2404338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F56020AA-7399-40D9-A4C1-F5790A702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6" y="1470222"/>
            <a:ext cx="4274378" cy="2404338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sp>
        <p:nvSpPr>
          <p:cNvPr id="36" name="TextBox 122">
            <a:extLst>
              <a:ext uri="{FF2B5EF4-FFF2-40B4-BE49-F238E27FC236}">
                <a16:creationId xmlns:a16="http://schemas.microsoft.com/office/drawing/2014/main" id="{D7735858-12DC-4244-AA0F-FB58DEA88928}"/>
              </a:ext>
            </a:extLst>
          </p:cNvPr>
          <p:cNvSpPr txBox="1"/>
          <p:nvPr/>
        </p:nvSpPr>
        <p:spPr>
          <a:xfrm>
            <a:off x="2832246" y="1079100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Blockout</a:t>
            </a:r>
            <a:endParaRPr lang="en-US" sz="1400" dirty="0">
              <a:solidFill>
                <a:sysClr val="windowText" lastClr="000000"/>
              </a:solidFill>
              <a:latin typeface="Wotfard Light" panose="00000400000000000000" pitchFamily="50" charset="0"/>
            </a:endParaRPr>
          </a:p>
        </p:txBody>
      </p:sp>
      <p:sp>
        <p:nvSpPr>
          <p:cNvPr id="37" name="TextBox 122">
            <a:extLst>
              <a:ext uri="{FF2B5EF4-FFF2-40B4-BE49-F238E27FC236}">
                <a16:creationId xmlns:a16="http://schemas.microsoft.com/office/drawing/2014/main" id="{39CA6360-E8C7-479B-932E-DE0FC73C1673}"/>
              </a:ext>
            </a:extLst>
          </p:cNvPr>
          <p:cNvSpPr txBox="1"/>
          <p:nvPr/>
        </p:nvSpPr>
        <p:spPr>
          <a:xfrm>
            <a:off x="2832246" y="4008223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Level Art</a:t>
            </a:r>
          </a:p>
        </p:txBody>
      </p:sp>
      <p:sp>
        <p:nvSpPr>
          <p:cNvPr id="38" name="TextBox 122">
            <a:extLst>
              <a:ext uri="{FF2B5EF4-FFF2-40B4-BE49-F238E27FC236}">
                <a16:creationId xmlns:a16="http://schemas.microsoft.com/office/drawing/2014/main" id="{22ACED3D-B320-4AAE-8240-18A5119A8A06}"/>
              </a:ext>
            </a:extLst>
          </p:cNvPr>
          <p:cNvSpPr txBox="1"/>
          <p:nvPr/>
        </p:nvSpPr>
        <p:spPr>
          <a:xfrm>
            <a:off x="9134562" y="1099476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Direction line</a:t>
            </a:r>
          </a:p>
        </p:txBody>
      </p:sp>
      <p:sp>
        <p:nvSpPr>
          <p:cNvPr id="39" name="TextBox 122">
            <a:extLst>
              <a:ext uri="{FF2B5EF4-FFF2-40B4-BE49-F238E27FC236}">
                <a16:creationId xmlns:a16="http://schemas.microsoft.com/office/drawing/2014/main" id="{A9B3358C-3D89-4AD0-B13C-955E4A7A2BB8}"/>
              </a:ext>
            </a:extLst>
          </p:cNvPr>
          <p:cNvSpPr txBox="1"/>
          <p:nvPr/>
        </p:nvSpPr>
        <p:spPr>
          <a:xfrm>
            <a:off x="8498542" y="3965335"/>
            <a:ext cx="2898112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Difference indoor/Open </a:t>
            </a:r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spance</a:t>
            </a:r>
            <a:endParaRPr lang="en-US" sz="1400" dirty="0">
              <a:solidFill>
                <a:sysClr val="windowText" lastClr="000000"/>
              </a:solidFill>
              <a:latin typeface="Wotfard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4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8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36456" y="183079"/>
            <a:ext cx="2549992" cy="837638"/>
            <a:chOff x="-284362" y="141703"/>
            <a:chExt cx="2549992" cy="837638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14170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148343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148344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1</a:t>
              </a: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0CD77C9C-D083-4070-82E0-DD52918A2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9" y="2371595"/>
            <a:ext cx="4630475" cy="2604642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7374842C-DA6F-4382-970C-5495661A0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14" y="634749"/>
            <a:ext cx="4630475" cy="2604642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2BD12D10-B7E2-4B56-8BEF-AE6DFD929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12" y="3864995"/>
            <a:ext cx="4630475" cy="2604642"/>
          </a:xfrm>
          <a:prstGeom prst="rect">
            <a:avLst/>
          </a:prstGeom>
          <a:ln w="50800">
            <a:gradFill>
              <a:gsLst>
                <a:gs pos="0">
                  <a:srgbClr val="FF3AC5"/>
                </a:gs>
                <a:gs pos="100000">
                  <a:srgbClr val="4DECEA"/>
                </a:gs>
              </a:gsLst>
              <a:lin ang="5400000" scaled="1"/>
            </a:gradFill>
          </a:ln>
        </p:spPr>
      </p:pic>
      <p:sp>
        <p:nvSpPr>
          <p:cNvPr id="36" name="TextBox 122">
            <a:extLst>
              <a:ext uri="{FF2B5EF4-FFF2-40B4-BE49-F238E27FC236}">
                <a16:creationId xmlns:a16="http://schemas.microsoft.com/office/drawing/2014/main" id="{994B03A2-90BD-436D-994B-D5F02F3820B7}"/>
              </a:ext>
            </a:extLst>
          </p:cNvPr>
          <p:cNvSpPr txBox="1"/>
          <p:nvPr/>
        </p:nvSpPr>
        <p:spPr>
          <a:xfrm>
            <a:off x="3049296" y="1937070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Blockout</a:t>
            </a:r>
            <a:endParaRPr lang="en-US" sz="1400" dirty="0">
              <a:solidFill>
                <a:sysClr val="windowText" lastClr="000000"/>
              </a:solidFill>
              <a:latin typeface="Wotfard Light" panose="00000400000000000000" pitchFamily="50" charset="0"/>
            </a:endParaRPr>
          </a:p>
        </p:txBody>
      </p:sp>
      <p:sp>
        <p:nvSpPr>
          <p:cNvPr id="37" name="TextBox 122">
            <a:extLst>
              <a:ext uri="{FF2B5EF4-FFF2-40B4-BE49-F238E27FC236}">
                <a16:creationId xmlns:a16="http://schemas.microsoft.com/office/drawing/2014/main" id="{9F4177A5-4B99-4A64-BEC7-7FC5D0AD94FE}"/>
              </a:ext>
            </a:extLst>
          </p:cNvPr>
          <p:cNvSpPr txBox="1"/>
          <p:nvPr/>
        </p:nvSpPr>
        <p:spPr>
          <a:xfrm>
            <a:off x="7217505" y="246602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Pushable</a:t>
            </a:r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 Block</a:t>
            </a:r>
          </a:p>
        </p:txBody>
      </p:sp>
      <p:sp>
        <p:nvSpPr>
          <p:cNvPr id="38" name="TextBox 122">
            <a:extLst>
              <a:ext uri="{FF2B5EF4-FFF2-40B4-BE49-F238E27FC236}">
                <a16:creationId xmlns:a16="http://schemas.microsoft.com/office/drawing/2014/main" id="{F911D6E6-018F-4C9A-8AE8-E23B431CC688}"/>
              </a:ext>
            </a:extLst>
          </p:cNvPr>
          <p:cNvSpPr txBox="1"/>
          <p:nvPr/>
        </p:nvSpPr>
        <p:spPr>
          <a:xfrm>
            <a:off x="6208456" y="3274554"/>
            <a:ext cx="4280190" cy="26161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Affordance Item (wheel + trace on ground) + Yellow color</a:t>
            </a:r>
          </a:p>
        </p:txBody>
      </p:sp>
      <p:sp>
        <p:nvSpPr>
          <p:cNvPr id="39" name="TextBox 122">
            <a:extLst>
              <a:ext uri="{FF2B5EF4-FFF2-40B4-BE49-F238E27FC236}">
                <a16:creationId xmlns:a16="http://schemas.microsoft.com/office/drawing/2014/main" id="{6BAA8C40-6871-4EE6-9B59-0750E4225A01}"/>
              </a:ext>
            </a:extLst>
          </p:cNvPr>
          <p:cNvSpPr txBox="1"/>
          <p:nvPr/>
        </p:nvSpPr>
        <p:spPr>
          <a:xfrm>
            <a:off x="7134582" y="3536164"/>
            <a:ext cx="2262091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1D line show Path</a:t>
            </a:r>
          </a:p>
        </p:txBody>
      </p:sp>
    </p:spTree>
    <p:extLst>
      <p:ext uri="{BB962C8B-B14F-4D97-AF65-F5344CB8AC3E}">
        <p14:creationId xmlns:p14="http://schemas.microsoft.com/office/powerpoint/2010/main" val="106785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27D606-3A08-BF2D-C539-FA340827687C}"/>
              </a:ext>
            </a:extLst>
          </p:cNvPr>
          <p:cNvGrpSpPr/>
          <p:nvPr/>
        </p:nvGrpSpPr>
        <p:grpSpPr>
          <a:xfrm rot="6724666">
            <a:off x="11639359" y="6224790"/>
            <a:ext cx="597282" cy="597806"/>
            <a:chOff x="6200775" y="990645"/>
            <a:chExt cx="1487105" cy="14884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D11C66-12D3-CD53-A8B9-FFA640464F50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18430E-FCB2-0EA6-A513-0013E33ED6D2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EEDC79-CE81-B7F5-5315-5B553109DF81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B887A-6621-9B10-4963-D0F1746D5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713F1-5C40-331C-B41F-58746FB065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981EC0-3CE1-2127-4A33-0E1CA88E2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FF4EFBF-8CAE-4BF3-2CD9-B1515789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1"/>
          <a:stretch/>
        </p:blipFill>
        <p:spPr bwMode="auto">
          <a:xfrm rot="10800000">
            <a:off x="2321487" y="6388099"/>
            <a:ext cx="7549025" cy="3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20">
            <a:extLst>
              <a:ext uri="{FF2B5EF4-FFF2-40B4-BE49-F238E27FC236}">
                <a16:creationId xmlns:a16="http://schemas.microsoft.com/office/drawing/2014/main" id="{1EFB1A73-5E40-C82D-30F4-07BAACD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1300" y="6353830"/>
            <a:ext cx="406400" cy="365125"/>
          </a:xfrm>
        </p:spPr>
        <p:txBody>
          <a:bodyPr/>
          <a:lstStyle/>
          <a:p>
            <a:fld id="{E85D0AAF-9EB9-4ABD-82D0-C3493029B844}" type="slidenum">
              <a:rPr lang="en-US" smtClean="0">
                <a:solidFill>
                  <a:schemeClr val="tx1"/>
                </a:solidFill>
                <a:latin typeface="Wotfard Bold" panose="00000800000000000000" pitchFamily="50" charset="0"/>
              </a:rPr>
              <a:t>9</a:t>
            </a:fld>
            <a:endParaRPr lang="en-US" dirty="0">
              <a:solidFill>
                <a:schemeClr val="tx1"/>
              </a:solidFill>
              <a:latin typeface="Wotfard Bold" panose="00000800000000000000" pitchFamily="50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54A105-7ACE-E9A4-73AC-FD01DAF0822C}"/>
              </a:ext>
            </a:extLst>
          </p:cNvPr>
          <p:cNvGrpSpPr/>
          <p:nvPr/>
        </p:nvGrpSpPr>
        <p:grpSpPr>
          <a:xfrm rot="19889052">
            <a:off x="-1186309" y="-1128354"/>
            <a:ext cx="5519968" cy="3137976"/>
            <a:chOff x="5072991" y="1357086"/>
            <a:chExt cx="5519968" cy="31379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5DD2E4-8B6C-C868-EB54-EF3A844C36F3}"/>
                </a:ext>
              </a:extLst>
            </p:cNvPr>
            <p:cNvSpPr/>
            <p:nvPr/>
          </p:nvSpPr>
          <p:spPr>
            <a:xfrm rot="11201531">
              <a:off x="5072991" y="1357086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F91FF8-2B73-3362-1452-4EE6C69593E8}"/>
                </a:ext>
              </a:extLst>
            </p:cNvPr>
            <p:cNvSpPr/>
            <p:nvPr/>
          </p:nvSpPr>
          <p:spPr>
            <a:xfrm rot="11319898">
              <a:off x="5544709" y="1447062"/>
              <a:ext cx="5048250" cy="3048000"/>
            </a:xfrm>
            <a:custGeom>
              <a:avLst/>
              <a:gdLst>
                <a:gd name="connsiteX0" fmla="*/ 0 w 5048250"/>
                <a:gd name="connsiteY0" fmla="*/ 238125 h 3048000"/>
                <a:gd name="connsiteX1" fmla="*/ 885825 w 5048250"/>
                <a:gd name="connsiteY1" fmla="*/ 0 h 3048000"/>
                <a:gd name="connsiteX2" fmla="*/ 4667250 w 5048250"/>
                <a:gd name="connsiteY2" fmla="*/ 1695450 h 3048000"/>
                <a:gd name="connsiteX3" fmla="*/ 5048250 w 5048250"/>
                <a:gd name="connsiteY3" fmla="*/ 3048000 h 3048000"/>
                <a:gd name="connsiteX4" fmla="*/ 0 w 5048250"/>
                <a:gd name="connsiteY4" fmla="*/ 238125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3048000">
                  <a:moveTo>
                    <a:pt x="0" y="238125"/>
                  </a:moveTo>
                  <a:lnTo>
                    <a:pt x="885825" y="0"/>
                  </a:lnTo>
                  <a:lnTo>
                    <a:pt x="4667250" y="1695450"/>
                  </a:lnTo>
                  <a:lnTo>
                    <a:pt x="5048250" y="3048000"/>
                  </a:lnTo>
                  <a:lnTo>
                    <a:pt x="0" y="23812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6C4"/>
                </a:gs>
                <a:gs pos="58000">
                  <a:srgbClr val="E7FCFC"/>
                </a:gs>
                <a:gs pos="75000">
                  <a:srgbClr val="D8FBFA"/>
                </a:gs>
                <a:gs pos="14675">
                  <a:srgbClr val="FFACE7"/>
                </a:gs>
                <a:gs pos="43000">
                  <a:schemeClr val="bg1"/>
                </a:gs>
                <a:gs pos="100000">
                  <a:srgbClr val="D2FAF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A5F2C0-C059-1F1E-9E21-EF36DB01AE58}"/>
              </a:ext>
            </a:extLst>
          </p:cNvPr>
          <p:cNvSpPr txBox="1"/>
          <p:nvPr/>
        </p:nvSpPr>
        <p:spPr>
          <a:xfrm rot="21425842">
            <a:off x="5804187" y="636886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Bold" panose="00000800000000000000" pitchFamily="50" charset="0"/>
              </a:rPr>
              <a:t>PFA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7B69A9-D5DA-584B-7238-C2295A7FB5C5}"/>
              </a:ext>
            </a:extLst>
          </p:cNvPr>
          <p:cNvSpPr txBox="1"/>
          <p:nvPr/>
        </p:nvSpPr>
        <p:spPr>
          <a:xfrm>
            <a:off x="3577819" y="6433378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Manifold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3AB2E-AA59-4AF5-DFC1-1B294190E8D9}"/>
              </a:ext>
            </a:extLst>
          </p:cNvPr>
          <p:cNvSpPr txBox="1"/>
          <p:nvPr/>
        </p:nvSpPr>
        <p:spPr>
          <a:xfrm>
            <a:off x="7247840" y="6424213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tfard Light" panose="00000400000000000000" pitchFamily="50" charset="0"/>
              </a:rPr>
              <a:t>Team Feurtone</a:t>
            </a:r>
          </a:p>
        </p:txBody>
      </p:sp>
      <p:grpSp>
        <p:nvGrpSpPr>
          <p:cNvPr id="23" name="Group 46">
            <a:extLst>
              <a:ext uri="{FF2B5EF4-FFF2-40B4-BE49-F238E27FC236}">
                <a16:creationId xmlns:a16="http://schemas.microsoft.com/office/drawing/2014/main" id="{8BFC4856-C8B5-4BFB-B7D3-E1A47E5AEE8A}"/>
              </a:ext>
            </a:extLst>
          </p:cNvPr>
          <p:cNvGrpSpPr/>
          <p:nvPr/>
        </p:nvGrpSpPr>
        <p:grpSpPr>
          <a:xfrm>
            <a:off x="176797" y="139045"/>
            <a:ext cx="2549992" cy="864616"/>
            <a:chOff x="-284362" y="424011"/>
            <a:chExt cx="2549992" cy="864616"/>
          </a:xfrm>
        </p:grpSpPr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id="{1FD9FB79-841A-4481-BADC-9F026AE86F59}"/>
                </a:ext>
              </a:extLst>
            </p:cNvPr>
            <p:cNvSpPr txBox="1"/>
            <p:nvPr/>
          </p:nvSpPr>
          <p:spPr>
            <a:xfrm rot="161966">
              <a:off x="-189547" y="450989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  <p:sp>
          <p:nvSpPr>
            <p:cNvPr id="25" name="TextBox 48">
              <a:extLst>
                <a:ext uri="{FF2B5EF4-FFF2-40B4-BE49-F238E27FC236}">
                  <a16:creationId xmlns:a16="http://schemas.microsoft.com/office/drawing/2014/main" id="{19985C93-C593-4AB3-9BCA-041F9D00D7FF}"/>
                </a:ext>
              </a:extLst>
            </p:cNvPr>
            <p:cNvSpPr txBox="1"/>
            <p:nvPr/>
          </p:nvSpPr>
          <p:spPr>
            <a:xfrm rot="161966">
              <a:off x="-284362" y="424011"/>
              <a:ext cx="1893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ED06783A-B30F-4EBD-B656-9EBF1C149654}"/>
                </a:ext>
              </a:extLst>
            </p:cNvPr>
            <p:cNvSpPr txBox="1"/>
            <p:nvPr/>
          </p:nvSpPr>
          <p:spPr>
            <a:xfrm rot="161966">
              <a:off x="-233226" y="457630"/>
              <a:ext cx="2498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PART 2</a:t>
              </a:r>
            </a:p>
          </p:txBody>
        </p:sp>
      </p:grpSp>
      <p:sp>
        <p:nvSpPr>
          <p:cNvPr id="37" name="TextBox 122">
            <a:extLst>
              <a:ext uri="{FF2B5EF4-FFF2-40B4-BE49-F238E27FC236}">
                <a16:creationId xmlns:a16="http://schemas.microsoft.com/office/drawing/2014/main" id="{7283C5DF-5E04-4D39-9208-F17833B7CB5B}"/>
              </a:ext>
            </a:extLst>
          </p:cNvPr>
          <p:cNvSpPr txBox="1"/>
          <p:nvPr/>
        </p:nvSpPr>
        <p:spPr>
          <a:xfrm>
            <a:off x="1529838" y="1849907"/>
            <a:ext cx="1542915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5D Power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F3A6D21-31BD-495D-AC46-A637CED8F968}"/>
              </a:ext>
            </a:extLst>
          </p:cNvPr>
          <p:cNvCxnSpPr>
            <a:cxnSpLocks/>
          </p:cNvCxnSpPr>
          <p:nvPr/>
        </p:nvCxnSpPr>
        <p:spPr>
          <a:xfrm>
            <a:off x="4371531" y="1791360"/>
            <a:ext cx="0" cy="3997136"/>
          </a:xfrm>
          <a:prstGeom prst="line">
            <a:avLst/>
          </a:prstGeom>
          <a:ln w="63500">
            <a:gradFill>
              <a:gsLst>
                <a:gs pos="0">
                  <a:srgbClr val="FF3BC5"/>
                </a:gs>
                <a:gs pos="100000">
                  <a:srgbClr val="4FECE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29BA9C8-4677-451E-A3FA-827D8154750A}"/>
              </a:ext>
            </a:extLst>
          </p:cNvPr>
          <p:cNvSpPr/>
          <p:nvPr/>
        </p:nvSpPr>
        <p:spPr>
          <a:xfrm rot="2700000">
            <a:off x="3635210" y="1827154"/>
            <a:ext cx="327660" cy="327660"/>
          </a:xfrm>
          <a:prstGeom prst="rect">
            <a:avLst/>
          </a:prstGeom>
          <a:solidFill>
            <a:srgbClr val="45B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122">
            <a:extLst>
              <a:ext uri="{FF2B5EF4-FFF2-40B4-BE49-F238E27FC236}">
                <a16:creationId xmlns:a16="http://schemas.microsoft.com/office/drawing/2014/main" id="{DA98BF3C-F359-49E0-A37D-1145666335F3}"/>
              </a:ext>
            </a:extLst>
          </p:cNvPr>
          <p:cNvSpPr txBox="1"/>
          <p:nvPr/>
        </p:nvSpPr>
        <p:spPr>
          <a:xfrm>
            <a:off x="1529838" y="2351148"/>
            <a:ext cx="1542915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2D Wall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B2FD64F-5336-4E95-9141-6C097E31E9BF}"/>
              </a:ext>
            </a:extLst>
          </p:cNvPr>
          <p:cNvCxnSpPr>
            <a:cxnSpLocks/>
          </p:cNvCxnSpPr>
          <p:nvPr/>
        </p:nvCxnSpPr>
        <p:spPr>
          <a:xfrm>
            <a:off x="3567349" y="2505036"/>
            <a:ext cx="402252" cy="0"/>
          </a:xfrm>
          <a:prstGeom prst="line">
            <a:avLst/>
          </a:prstGeom>
          <a:ln w="38100">
            <a:solidFill>
              <a:srgbClr val="606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22">
            <a:extLst>
              <a:ext uri="{FF2B5EF4-FFF2-40B4-BE49-F238E27FC236}">
                <a16:creationId xmlns:a16="http://schemas.microsoft.com/office/drawing/2014/main" id="{50A0ACD6-21C3-463E-A9E6-72F69B9DE86C}"/>
              </a:ext>
            </a:extLst>
          </p:cNvPr>
          <p:cNvSpPr txBox="1"/>
          <p:nvPr/>
        </p:nvSpPr>
        <p:spPr>
          <a:xfrm>
            <a:off x="1529838" y="2874635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Push Block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9A1B8B-A668-459B-AD0E-5723A887086D}"/>
              </a:ext>
            </a:extLst>
          </p:cNvPr>
          <p:cNvSpPr/>
          <p:nvPr/>
        </p:nvSpPr>
        <p:spPr>
          <a:xfrm rot="5400000">
            <a:off x="3657963" y="2867931"/>
            <a:ext cx="221024" cy="327660"/>
          </a:xfrm>
          <a:prstGeom prst="rect">
            <a:avLst/>
          </a:prstGeom>
          <a:solidFill>
            <a:srgbClr val="96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94CDD8"/>
              </a:solidFill>
            </a:endParaRPr>
          </a:p>
        </p:txBody>
      </p:sp>
      <p:sp>
        <p:nvSpPr>
          <p:cNvPr id="46" name="TextBox 122">
            <a:extLst>
              <a:ext uri="{FF2B5EF4-FFF2-40B4-BE49-F238E27FC236}">
                <a16:creationId xmlns:a16="http://schemas.microsoft.com/office/drawing/2014/main" id="{5E5289B2-89A5-4DBF-861F-5F76831A6056}"/>
              </a:ext>
            </a:extLst>
          </p:cNvPr>
          <p:cNvSpPr txBox="1"/>
          <p:nvPr/>
        </p:nvSpPr>
        <p:spPr>
          <a:xfrm>
            <a:off x="1529838" y="3299071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Fight room trigger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C5DCDD-D881-443A-9541-93949DB19FE7}"/>
              </a:ext>
            </a:extLst>
          </p:cNvPr>
          <p:cNvSpPr/>
          <p:nvPr/>
        </p:nvSpPr>
        <p:spPr>
          <a:xfrm rot="5400000">
            <a:off x="3657666" y="3319148"/>
            <a:ext cx="221024" cy="327660"/>
          </a:xfrm>
          <a:prstGeom prst="rect">
            <a:avLst/>
          </a:prstGeom>
          <a:noFill/>
          <a:ln w="19050">
            <a:solidFill>
              <a:srgbClr val="EA56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94CDD8"/>
              </a:solidFill>
            </a:endParaRPr>
          </a:p>
        </p:txBody>
      </p:sp>
      <p:sp>
        <p:nvSpPr>
          <p:cNvPr id="48" name="TextBox 122">
            <a:extLst>
              <a:ext uri="{FF2B5EF4-FFF2-40B4-BE49-F238E27FC236}">
                <a16:creationId xmlns:a16="http://schemas.microsoft.com/office/drawing/2014/main" id="{BA8640F9-B388-40AA-B209-37EC6F574A84}"/>
              </a:ext>
            </a:extLst>
          </p:cNvPr>
          <p:cNvSpPr txBox="1"/>
          <p:nvPr/>
        </p:nvSpPr>
        <p:spPr>
          <a:xfrm>
            <a:off x="1529837" y="3801532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Fight wall</a:t>
            </a: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E47DE607-0834-4FDF-AAEC-CA81F1F56A17}"/>
              </a:ext>
            </a:extLst>
          </p:cNvPr>
          <p:cNvCxnSpPr>
            <a:cxnSpLocks/>
          </p:cNvCxnSpPr>
          <p:nvPr/>
        </p:nvCxnSpPr>
        <p:spPr>
          <a:xfrm>
            <a:off x="3555035" y="3950339"/>
            <a:ext cx="402252" cy="0"/>
          </a:xfrm>
          <a:prstGeom prst="line">
            <a:avLst/>
          </a:prstGeom>
          <a:ln w="38100">
            <a:solidFill>
              <a:srgbClr val="E95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22">
            <a:extLst>
              <a:ext uri="{FF2B5EF4-FFF2-40B4-BE49-F238E27FC236}">
                <a16:creationId xmlns:a16="http://schemas.microsoft.com/office/drawing/2014/main" id="{1C359919-2A6F-480C-BF3F-F4E79CF46166}"/>
              </a:ext>
            </a:extLst>
          </p:cNvPr>
          <p:cNvSpPr txBox="1"/>
          <p:nvPr/>
        </p:nvSpPr>
        <p:spPr>
          <a:xfrm>
            <a:off x="1528090" y="4229461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Ivy wall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269F1618-C0E0-443A-BDD3-4C3AB8195373}"/>
              </a:ext>
            </a:extLst>
          </p:cNvPr>
          <p:cNvCxnSpPr>
            <a:cxnSpLocks/>
          </p:cNvCxnSpPr>
          <p:nvPr/>
        </p:nvCxnSpPr>
        <p:spPr>
          <a:xfrm>
            <a:off x="3553288" y="4378268"/>
            <a:ext cx="402252" cy="0"/>
          </a:xfrm>
          <a:prstGeom prst="line">
            <a:avLst/>
          </a:prstGeom>
          <a:ln w="38100">
            <a:solidFill>
              <a:srgbClr val="4DA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22">
            <a:extLst>
              <a:ext uri="{FF2B5EF4-FFF2-40B4-BE49-F238E27FC236}">
                <a16:creationId xmlns:a16="http://schemas.microsoft.com/office/drawing/2014/main" id="{3EB32296-962A-4288-99B5-56282B501C11}"/>
              </a:ext>
            </a:extLst>
          </p:cNvPr>
          <p:cNvSpPr txBox="1"/>
          <p:nvPr/>
        </p:nvSpPr>
        <p:spPr>
          <a:xfrm>
            <a:off x="1528090" y="464932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Exit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FEEDAAC-3611-4D15-88D4-25893DEA720E}"/>
              </a:ext>
            </a:extLst>
          </p:cNvPr>
          <p:cNvCxnSpPr/>
          <p:nvPr/>
        </p:nvCxnSpPr>
        <p:spPr>
          <a:xfrm>
            <a:off x="3555035" y="4803214"/>
            <a:ext cx="402252" cy="0"/>
          </a:xfrm>
          <a:prstGeom prst="straightConnector1">
            <a:avLst/>
          </a:prstGeom>
          <a:ln w="28575">
            <a:solidFill>
              <a:srgbClr val="F8BF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22">
            <a:extLst>
              <a:ext uri="{FF2B5EF4-FFF2-40B4-BE49-F238E27FC236}">
                <a16:creationId xmlns:a16="http://schemas.microsoft.com/office/drawing/2014/main" id="{DAC405BF-BB5D-4F79-BC4C-ADF9C39F89DE}"/>
              </a:ext>
            </a:extLst>
          </p:cNvPr>
          <p:cNvSpPr txBox="1"/>
          <p:nvPr/>
        </p:nvSpPr>
        <p:spPr>
          <a:xfrm>
            <a:off x="1528090" y="506286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Vista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601925D6-21E1-4658-9D0D-55E6CA60C3DC}"/>
              </a:ext>
            </a:extLst>
          </p:cNvPr>
          <p:cNvCxnSpPr/>
          <p:nvPr/>
        </p:nvCxnSpPr>
        <p:spPr>
          <a:xfrm>
            <a:off x="3555035" y="5216754"/>
            <a:ext cx="402252" cy="0"/>
          </a:xfrm>
          <a:prstGeom prst="straightConnector1">
            <a:avLst/>
          </a:prstGeom>
          <a:ln w="28575">
            <a:solidFill>
              <a:srgbClr val="70C0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22">
            <a:extLst>
              <a:ext uri="{FF2B5EF4-FFF2-40B4-BE49-F238E27FC236}">
                <a16:creationId xmlns:a16="http://schemas.microsoft.com/office/drawing/2014/main" id="{13E68299-4D6E-4570-B315-5F39E911FFC4}"/>
              </a:ext>
            </a:extLst>
          </p:cNvPr>
          <p:cNvSpPr txBox="1"/>
          <p:nvPr/>
        </p:nvSpPr>
        <p:spPr>
          <a:xfrm>
            <a:off x="1528090" y="5495806"/>
            <a:ext cx="1542916" cy="307777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glow>
              <a:srgbClr val="FF36C4"/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ysClr val="windowText" lastClr="000000"/>
                </a:solidFill>
                <a:latin typeface="Wotfard Light" panose="00000400000000000000" pitchFamily="50" charset="0"/>
              </a:rPr>
              <a:t>Collectable</a:t>
            </a:r>
          </a:p>
        </p:txBody>
      </p:sp>
      <p:sp>
        <p:nvSpPr>
          <p:cNvPr id="61" name="Étoile : 5 branches 60">
            <a:extLst>
              <a:ext uri="{FF2B5EF4-FFF2-40B4-BE49-F238E27FC236}">
                <a16:creationId xmlns:a16="http://schemas.microsoft.com/office/drawing/2014/main" id="{517F41F8-5BAA-4479-AE9F-F134C45357A4}"/>
              </a:ext>
            </a:extLst>
          </p:cNvPr>
          <p:cNvSpPr/>
          <p:nvPr/>
        </p:nvSpPr>
        <p:spPr>
          <a:xfrm>
            <a:off x="3577237" y="5472091"/>
            <a:ext cx="316405" cy="316405"/>
          </a:xfrm>
          <a:prstGeom prst="star5">
            <a:avLst/>
          </a:prstGeom>
          <a:solidFill>
            <a:srgbClr val="FFA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CEE726-9D00-4674-99BD-8FD73287B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5768" b="9895"/>
          <a:stretch/>
        </p:blipFill>
        <p:spPr>
          <a:xfrm>
            <a:off x="4737010" y="1773442"/>
            <a:ext cx="7141558" cy="4083184"/>
          </a:xfrm>
          <a:prstGeom prst="rect">
            <a:avLst/>
          </a:prstGeom>
          <a:ln w="50800">
            <a:gradFill>
              <a:gsLst>
                <a:gs pos="0">
                  <a:srgbClr val="FF3DC5"/>
                </a:gs>
                <a:gs pos="100000">
                  <a:srgbClr val="56ECEA"/>
                </a:gs>
              </a:gsLst>
              <a:lin ang="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68373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276</Words>
  <Application>Microsoft Office PowerPoint</Application>
  <PresentationFormat>Grand écran</PresentationFormat>
  <Paragraphs>134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The Bold Font</vt:lpstr>
      <vt:lpstr>Wotfard Bold</vt:lpstr>
      <vt:lpstr>Wotfard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Eliott SPARWASSER</dc:creator>
  <cp:lastModifiedBy>Dorian Magno</cp:lastModifiedBy>
  <cp:revision>73</cp:revision>
  <dcterms:created xsi:type="dcterms:W3CDTF">2023-06-14T07:40:02Z</dcterms:created>
  <dcterms:modified xsi:type="dcterms:W3CDTF">2023-06-20T21:26:41Z</dcterms:modified>
</cp:coreProperties>
</file>